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3_629108BD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575C7D3-E0D1-2D9E-E83D-E2E3576EE26F}" name="Johnson, Zoe P CIV USN USNA ANNAPOLIS MD (USA)" initials="J(" userId="S::zoe.p.johnson.civ@us.navy.mil::8ac27f18-bca7-4e1f-8e10-12afb428d78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761E65-4F58-CFE2-30B6-3F93AE11C51A}" v="2" dt="2025-02-27T15:13:29.316"/>
    <p1510:client id="{EC0E0155-83C9-1273-BABC-4F9DDD8FBAB8}" v="29" dt="2025-02-26T16:17:16.2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comments/modernComment_103_629108B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4CBC39C-9547-457A-9558-5A172EE4356F}" authorId="{5575C7D3-E0D1-2D9E-E83D-E2E3576EE26F}" status="resolved" created="2024-05-22T16:42:19.828" complete="100000">
    <pc:sldMkLst xmlns:pc="http://schemas.microsoft.com/office/powerpoint/2013/main/command">
      <pc:docMk/>
      <pc:sldMk cId="1653672125" sldId="259"/>
    </pc:sldMkLst>
    <p188:txBody>
      <a:bodyPr/>
      <a:lstStyle/>
      <a:p>
        <a:r>
          <a:rPr lang="en-US"/>
          <a:t>Maddie, can you burn a new pdf. I adjusted the blue lines on the access roads on first page so they didnt bleed off page.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48" tIns="93148" rIns="93148" bIns="93148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48" tIns="93148" rIns="93148" bIns="93148" anchor="t" anchorCtr="0">
            <a:noAutofit/>
          </a:bodyPr>
          <a:lstStyle/>
          <a:p>
            <a:pPr marL="158750" indent="0">
              <a:buNone/>
            </a:pPr>
            <a:r>
              <a:rPr lang="en-US" sz="1100" b="1" i="0" u="none" strike="noStrike" cap="none">
                <a:solidFill>
                  <a:schemeClr val="tx1"/>
                </a:solidFill>
                <a:effectLst/>
                <a:latin typeface="Arial"/>
                <a:ea typeface="Arial"/>
                <a:cs typeface="Arial"/>
                <a:sym typeface="Arial"/>
              </a:rPr>
              <a:t>Summary:</a:t>
            </a:r>
          </a:p>
          <a:p>
            <a:pPr marL="158750" indent="0">
              <a:buNone/>
            </a:pPr>
            <a:r>
              <a:rPr lang="en-US" sz="1100" b="0" i="0" u="sng" strike="noStrike" cap="none">
                <a:solidFill>
                  <a:schemeClr val="tx1"/>
                </a:solidFill>
                <a:effectLst/>
                <a:latin typeface="Arial"/>
                <a:ea typeface="Arial"/>
                <a:cs typeface="Arial"/>
                <a:sym typeface="Arial"/>
              </a:rPr>
              <a:t>Trails</a:t>
            </a:r>
            <a:r>
              <a:rPr lang="en-US" sz="1100" b="0" i="0" u="none" strike="noStrike" cap="none">
                <a:solidFill>
                  <a:schemeClr val="tx1"/>
                </a:solidFill>
                <a:effectLst/>
                <a:latin typeface="Arial"/>
                <a:ea typeface="Arial"/>
                <a:cs typeface="Arial"/>
                <a:sym typeface="Arial"/>
              </a:rPr>
              <a:t> are not in the USNA Shooting Range’s Surface Danger Zone (SDZ), and are open daily (0500-2000 Mar-Oct; Nov-Feb 0500-1800). They’re a viable alternative to the gravel/dirt access roads.</a:t>
            </a:r>
          </a:p>
          <a:p>
            <a:pPr marL="158750" indent="0">
              <a:buNone/>
            </a:pPr>
            <a:r>
              <a:rPr lang="en-US" sz="1100" b="0" i="0" u="sng" strike="noStrike" cap="none">
                <a:solidFill>
                  <a:schemeClr val="tx1"/>
                </a:solidFill>
                <a:effectLst/>
                <a:latin typeface="Arial"/>
                <a:ea typeface="Arial"/>
                <a:cs typeface="Arial"/>
                <a:sym typeface="Arial"/>
              </a:rPr>
              <a:t>Access Roads</a:t>
            </a:r>
            <a:r>
              <a:rPr lang="en-US" sz="1100" b="0" i="0" u="none" strike="noStrike" cap="none">
                <a:solidFill>
                  <a:schemeClr val="tx1"/>
                </a:solidFill>
                <a:effectLst/>
                <a:latin typeface="Arial"/>
                <a:ea typeface="Arial"/>
                <a:cs typeface="Arial"/>
                <a:sym typeface="Arial"/>
              </a:rPr>
              <a:t> are mostly in the SDZ; therefore, NSAA closes the access roads [and their gates] on Greenbury Point on those days USNA scheduled shooting. Range ops incur a full day closure for Greenbury Point; unfortunately, NSAA does not have the manpower to clear all of Greenbury Point for portions of the day. </a:t>
            </a:r>
          </a:p>
          <a:p>
            <a:pPr marL="158750" indent="0">
              <a:buNone/>
            </a:pPr>
            <a:r>
              <a:rPr lang="en-US" sz="1100" b="0" i="0" u="none" strike="noStrike" cap="none">
                <a:solidFill>
                  <a:schemeClr val="tx1"/>
                </a:solidFill>
                <a:effectLst/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pPr marL="158750" indent="0">
              <a:buNone/>
            </a:pPr>
            <a:r>
              <a:rPr lang="en-US" sz="1100" b="0" i="0" u="none" strike="noStrike" cap="none">
                <a:solidFill>
                  <a:schemeClr val="tx1"/>
                </a:solidFill>
                <a:effectLst/>
                <a:latin typeface="Arial"/>
                <a:ea typeface="Arial"/>
                <a:cs typeface="Arial"/>
                <a:sym typeface="Arial"/>
              </a:rPr>
              <a:t>Access roads are regularly open on Sunday &amp; Monday for walking, pending range activity. We also actively work with USNA Range Ops to open during Holiday weekends and longer holiday periods [</a:t>
            </a:r>
            <a:r>
              <a:rPr lang="en-US" sz="1100" b="0" i="0" u="none" strike="noStrike" cap="none" err="1">
                <a:solidFill>
                  <a:schemeClr val="tx1"/>
                </a:solidFill>
                <a:effectLst/>
                <a:latin typeface="Arial"/>
                <a:ea typeface="Arial"/>
                <a:cs typeface="Arial"/>
                <a:sym typeface="Arial"/>
              </a:rPr>
              <a:t>ie</a:t>
            </a:r>
            <a:r>
              <a:rPr lang="en-US" sz="1100" b="0" i="0" u="none" strike="noStrike" cap="none">
                <a:solidFill>
                  <a:schemeClr val="tx1"/>
                </a:solidFill>
                <a:effectLst/>
                <a:latin typeface="Arial"/>
                <a:ea typeface="Arial"/>
                <a:cs typeface="Arial"/>
                <a:sym typeface="Arial"/>
              </a:rPr>
              <a:t>,  Christmas]. We post this onsite &amp; on NSAA social media (FB &amp; Twitter) for the public, and are easily referable (we post the attached map).</a:t>
            </a:r>
          </a:p>
          <a:p>
            <a:pPr marL="158750" indent="0">
              <a:buNone/>
            </a:pPr>
            <a:endParaRPr lang="en-US" sz="1100" b="0" i="0" u="none" strike="noStrike" cap="none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5561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microsoft.com/office/2018/10/relationships/comments" Target="../comments/modernComment_103_629108BD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t="2133" b="2263"/>
          <a:stretch/>
        </p:blipFill>
        <p:spPr>
          <a:xfrm>
            <a:off x="0" y="600055"/>
            <a:ext cx="9144000" cy="49266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55" name="Google Shape;55;p13"/>
          <p:cNvSpPr txBox="1"/>
          <p:nvPr/>
        </p:nvSpPr>
        <p:spPr>
          <a:xfrm>
            <a:off x="0" y="-59371"/>
            <a:ext cx="9144000" cy="665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7925" rIns="0" bIns="0" anchor="t" anchorCtr="0">
            <a:spAutoFit/>
          </a:bodyPr>
          <a:lstStyle/>
          <a:p>
            <a:pPr marL="784225" marR="5080" lvl="0" indent="-77216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00000"/>
                </a:solidFill>
              </a:rPr>
              <a:t>GREENBURY POINT PUBLIC </a:t>
            </a:r>
            <a:r>
              <a:rPr lang="en" sz="2000" b="1" dirty="0"/>
              <a:t>ACCESS</a:t>
            </a:r>
            <a:r>
              <a:rPr lang="en" sz="2000" b="1" dirty="0">
                <a:solidFill>
                  <a:srgbClr val="000000"/>
                </a:solidFill>
              </a:rPr>
              <a:t> SCHEDULE</a:t>
            </a:r>
          </a:p>
          <a:p>
            <a:pPr marL="784225" marR="5080" indent="-772160" algn="ctr">
              <a:lnSpc>
                <a:spcPct val="115000"/>
              </a:lnSpc>
            </a:pPr>
            <a:r>
              <a:rPr lang="en" sz="1600" b="1" dirty="0">
                <a:solidFill>
                  <a:schemeClr val="tx1"/>
                </a:solidFill>
              </a:rPr>
              <a:t>(February &amp; March 2025)</a:t>
            </a:r>
          </a:p>
        </p:txBody>
      </p:sp>
      <p:sp>
        <p:nvSpPr>
          <p:cNvPr id="57" name="Google Shape;57;p13"/>
          <p:cNvSpPr/>
          <p:nvPr/>
        </p:nvSpPr>
        <p:spPr>
          <a:xfrm>
            <a:off x="5124483" y="3558416"/>
            <a:ext cx="403714" cy="1981579"/>
          </a:xfrm>
          <a:custGeom>
            <a:avLst/>
            <a:gdLst/>
            <a:ahLst/>
            <a:cxnLst/>
            <a:rect l="l" t="t" r="r" b="b"/>
            <a:pathLst>
              <a:path w="17907" h="81725" extrusionOk="0">
                <a:moveTo>
                  <a:pt x="17907" y="81725"/>
                </a:moveTo>
                <a:cubicBezTo>
                  <a:pt x="12655" y="76473"/>
                  <a:pt x="5057" y="69735"/>
                  <a:pt x="6668" y="62484"/>
                </a:cubicBezTo>
                <a:cubicBezTo>
                  <a:pt x="8223" y="55486"/>
                  <a:pt x="14241" y="49234"/>
                  <a:pt x="13526" y="42101"/>
                </a:cubicBezTo>
                <a:cubicBezTo>
                  <a:pt x="12470" y="31573"/>
                  <a:pt x="4671" y="22860"/>
                  <a:pt x="953" y="12954"/>
                </a:cubicBezTo>
                <a:cubicBezTo>
                  <a:pt x="-568" y="8900"/>
                  <a:pt x="1053" y="4200"/>
                  <a:pt x="0" y="0"/>
                </a:cubicBezTo>
              </a:path>
            </a:pathLst>
          </a:custGeom>
          <a:noFill/>
          <a:ln w="28575" cap="flat" cmpd="sng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8" name="Google Shape;58;p13"/>
          <p:cNvSpPr/>
          <p:nvPr/>
        </p:nvSpPr>
        <p:spPr>
          <a:xfrm>
            <a:off x="3913837" y="3065674"/>
            <a:ext cx="108100" cy="2472837"/>
          </a:xfrm>
          <a:custGeom>
            <a:avLst/>
            <a:gdLst/>
            <a:ahLst/>
            <a:cxnLst/>
            <a:rect l="l" t="t" r="r" b="b"/>
            <a:pathLst>
              <a:path w="4324" h="101727" extrusionOk="0">
                <a:moveTo>
                  <a:pt x="4324" y="101727"/>
                </a:moveTo>
                <a:cubicBezTo>
                  <a:pt x="4324" y="86676"/>
                  <a:pt x="1791" y="71728"/>
                  <a:pt x="133" y="56769"/>
                </a:cubicBezTo>
                <a:cubicBezTo>
                  <a:pt x="-639" y="49808"/>
                  <a:pt x="2432" y="42774"/>
                  <a:pt x="1657" y="35814"/>
                </a:cubicBezTo>
                <a:cubicBezTo>
                  <a:pt x="659" y="26852"/>
                  <a:pt x="473" y="17725"/>
                  <a:pt x="1466" y="8763"/>
                </a:cubicBezTo>
                <a:cubicBezTo>
                  <a:pt x="1788" y="5857"/>
                  <a:pt x="-219" y="2069"/>
                  <a:pt x="1847" y="0"/>
                </a:cubicBezTo>
              </a:path>
            </a:pathLst>
          </a:custGeom>
          <a:noFill/>
          <a:ln w="28575" cap="flat" cmpd="sng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9" name="Google Shape;59;p13"/>
          <p:cNvSpPr/>
          <p:nvPr/>
        </p:nvSpPr>
        <p:spPr>
          <a:xfrm>
            <a:off x="3054239" y="2067038"/>
            <a:ext cx="2228725" cy="455525"/>
          </a:xfrm>
          <a:custGeom>
            <a:avLst/>
            <a:gdLst/>
            <a:ahLst/>
            <a:cxnLst/>
            <a:rect l="l" t="t" r="r" b="b"/>
            <a:pathLst>
              <a:path w="89149" h="18221" extrusionOk="0">
                <a:moveTo>
                  <a:pt x="0" y="3098"/>
                </a:moveTo>
                <a:cubicBezTo>
                  <a:pt x="5268" y="2047"/>
                  <a:pt x="11632" y="-1931"/>
                  <a:pt x="16002" y="1193"/>
                </a:cubicBezTo>
                <a:cubicBezTo>
                  <a:pt x="19121" y="3423"/>
                  <a:pt x="18918" y="8359"/>
                  <a:pt x="21145" y="11480"/>
                </a:cubicBezTo>
                <a:cubicBezTo>
                  <a:pt x="23355" y="14577"/>
                  <a:pt x="27061" y="16565"/>
                  <a:pt x="30670" y="17767"/>
                </a:cubicBezTo>
                <a:cubicBezTo>
                  <a:pt x="39385" y="20668"/>
                  <a:pt x="48184" y="8155"/>
                  <a:pt x="57150" y="10147"/>
                </a:cubicBezTo>
                <a:cubicBezTo>
                  <a:pt x="60839" y="10966"/>
                  <a:pt x="63681" y="14493"/>
                  <a:pt x="67437" y="14909"/>
                </a:cubicBezTo>
                <a:cubicBezTo>
                  <a:pt x="70909" y="15294"/>
                  <a:pt x="74601" y="13614"/>
                  <a:pt x="77914" y="14719"/>
                </a:cubicBezTo>
                <a:cubicBezTo>
                  <a:pt x="81341" y="15862"/>
                  <a:pt x="86026" y="19177"/>
                  <a:pt x="88582" y="16624"/>
                </a:cubicBezTo>
                <a:cubicBezTo>
                  <a:pt x="90141" y="15066"/>
                  <a:pt x="88024" y="12211"/>
                  <a:pt x="87249" y="10147"/>
                </a:cubicBezTo>
                <a:cubicBezTo>
                  <a:pt x="86220" y="7406"/>
                  <a:pt x="86247" y="3455"/>
                  <a:pt x="83629" y="2146"/>
                </a:cubicBezTo>
                <a:cubicBezTo>
                  <a:pt x="80255" y="459"/>
                  <a:pt x="76163" y="3479"/>
                  <a:pt x="72390" y="3479"/>
                </a:cubicBezTo>
                <a:cubicBezTo>
                  <a:pt x="68909" y="3479"/>
                  <a:pt x="65727" y="240"/>
                  <a:pt x="62293" y="812"/>
                </a:cubicBezTo>
                <a:cubicBezTo>
                  <a:pt x="58996" y="1361"/>
                  <a:pt x="56007" y="5281"/>
                  <a:pt x="56007" y="8623"/>
                </a:cubicBezTo>
              </a:path>
            </a:pathLst>
          </a:custGeom>
          <a:noFill/>
          <a:ln w="28575" cap="flat" cmpd="sng">
            <a:solidFill>
              <a:srgbClr val="3FAA54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0" name="Google Shape;60;p13"/>
          <p:cNvSpPr/>
          <p:nvPr/>
        </p:nvSpPr>
        <p:spPr>
          <a:xfrm>
            <a:off x="3976218" y="2528426"/>
            <a:ext cx="45719" cy="252874"/>
          </a:xfrm>
          <a:custGeom>
            <a:avLst/>
            <a:gdLst/>
            <a:ahLst/>
            <a:cxnLst/>
            <a:rect l="l" t="t" r="r" b="b"/>
            <a:pathLst>
              <a:path w="4381" h="9335" extrusionOk="0">
                <a:moveTo>
                  <a:pt x="4381" y="9335"/>
                </a:moveTo>
                <a:cubicBezTo>
                  <a:pt x="1953" y="6902"/>
                  <a:pt x="2428" y="2433"/>
                  <a:pt x="0" y="0"/>
                </a:cubicBezTo>
              </a:path>
            </a:pathLst>
          </a:custGeom>
          <a:noFill/>
          <a:ln w="28575" cap="flat" cmpd="sng">
            <a:solidFill>
              <a:srgbClr val="3FAA54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1" name="Google Shape;61;p13"/>
          <p:cNvSpPr/>
          <p:nvPr/>
        </p:nvSpPr>
        <p:spPr>
          <a:xfrm>
            <a:off x="1223105" y="1168707"/>
            <a:ext cx="1209332" cy="2252185"/>
          </a:xfrm>
          <a:custGeom>
            <a:avLst/>
            <a:gdLst/>
            <a:ahLst/>
            <a:cxnLst/>
            <a:rect l="l" t="t" r="r" b="b"/>
            <a:pathLst>
              <a:path w="47560" h="89275" extrusionOk="0">
                <a:moveTo>
                  <a:pt x="0" y="0"/>
                </a:moveTo>
                <a:cubicBezTo>
                  <a:pt x="0" y="3635"/>
                  <a:pt x="367" y="7814"/>
                  <a:pt x="2760" y="10550"/>
                </a:cubicBezTo>
                <a:cubicBezTo>
                  <a:pt x="4210" y="12209"/>
                  <a:pt x="7696" y="11384"/>
                  <a:pt x="8766" y="13310"/>
                </a:cubicBezTo>
                <a:cubicBezTo>
                  <a:pt x="10539" y="16501"/>
                  <a:pt x="7481" y="21605"/>
                  <a:pt x="10064" y="24185"/>
                </a:cubicBezTo>
                <a:cubicBezTo>
                  <a:pt x="13029" y="27148"/>
                  <a:pt x="19555" y="25552"/>
                  <a:pt x="21589" y="29217"/>
                </a:cubicBezTo>
                <a:cubicBezTo>
                  <a:pt x="24297" y="34095"/>
                  <a:pt x="25666" y="39618"/>
                  <a:pt x="27270" y="44962"/>
                </a:cubicBezTo>
                <a:cubicBezTo>
                  <a:pt x="28077" y="47651"/>
                  <a:pt x="30841" y="49783"/>
                  <a:pt x="30841" y="52591"/>
                </a:cubicBezTo>
                <a:cubicBezTo>
                  <a:pt x="30841" y="55216"/>
                  <a:pt x="27318" y="58121"/>
                  <a:pt x="28893" y="60220"/>
                </a:cubicBezTo>
                <a:cubicBezTo>
                  <a:pt x="32059" y="64439"/>
                  <a:pt x="33109" y="69953"/>
                  <a:pt x="36035" y="74342"/>
                </a:cubicBezTo>
                <a:cubicBezTo>
                  <a:pt x="39523" y="79574"/>
                  <a:pt x="47560" y="82987"/>
                  <a:pt x="47560" y="89275"/>
                </a:cubicBezTo>
              </a:path>
            </a:pathLst>
          </a:custGeom>
          <a:noFill/>
          <a:ln w="28575" cap="flat" cmpd="sng">
            <a:solidFill>
              <a:srgbClr val="3FAA54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2" name="Google Shape;62;p13"/>
          <p:cNvSpPr/>
          <p:nvPr/>
        </p:nvSpPr>
        <p:spPr>
          <a:xfrm>
            <a:off x="2472476" y="2971416"/>
            <a:ext cx="1166700" cy="1175375"/>
          </a:xfrm>
          <a:custGeom>
            <a:avLst/>
            <a:gdLst/>
            <a:ahLst/>
            <a:cxnLst/>
            <a:rect l="l" t="t" r="r" b="b"/>
            <a:pathLst>
              <a:path w="46668" h="47015" extrusionOk="0">
                <a:moveTo>
                  <a:pt x="0" y="13635"/>
                </a:moveTo>
                <a:cubicBezTo>
                  <a:pt x="4429" y="17179"/>
                  <a:pt x="11787" y="22844"/>
                  <a:pt x="9252" y="27919"/>
                </a:cubicBezTo>
                <a:cubicBezTo>
                  <a:pt x="6373" y="33681"/>
                  <a:pt x="-728" y="46270"/>
                  <a:pt x="5681" y="46910"/>
                </a:cubicBezTo>
                <a:cubicBezTo>
                  <a:pt x="6763" y="47018"/>
                  <a:pt x="7976" y="47113"/>
                  <a:pt x="8927" y="46585"/>
                </a:cubicBezTo>
                <a:cubicBezTo>
                  <a:pt x="14311" y="43596"/>
                  <a:pt x="17963" y="37480"/>
                  <a:pt x="23861" y="35710"/>
                </a:cubicBezTo>
                <a:cubicBezTo>
                  <a:pt x="28337" y="34367"/>
                  <a:pt x="34830" y="38003"/>
                  <a:pt x="37820" y="34412"/>
                </a:cubicBezTo>
                <a:cubicBezTo>
                  <a:pt x="39080" y="32898"/>
                  <a:pt x="36228" y="30793"/>
                  <a:pt x="35710" y="28893"/>
                </a:cubicBezTo>
                <a:cubicBezTo>
                  <a:pt x="33977" y="22541"/>
                  <a:pt x="31518" y="15499"/>
                  <a:pt x="33600" y="9252"/>
                </a:cubicBezTo>
                <a:cubicBezTo>
                  <a:pt x="34764" y="5761"/>
                  <a:pt x="40934" y="7792"/>
                  <a:pt x="44151" y="6006"/>
                </a:cubicBezTo>
                <a:cubicBezTo>
                  <a:pt x="45964" y="5000"/>
                  <a:pt x="47700" y="769"/>
                  <a:pt x="45774" y="0"/>
                </a:cubicBezTo>
              </a:path>
            </a:pathLst>
          </a:custGeom>
          <a:noFill/>
          <a:ln w="28575" cap="flat" cmpd="sng">
            <a:solidFill>
              <a:srgbClr val="3FAA54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Google Shape;63;p13"/>
          <p:cNvSpPr/>
          <p:nvPr/>
        </p:nvSpPr>
        <p:spPr>
          <a:xfrm>
            <a:off x="2600715" y="3299378"/>
            <a:ext cx="689850" cy="693925"/>
          </a:xfrm>
          <a:custGeom>
            <a:avLst/>
            <a:gdLst/>
            <a:ahLst/>
            <a:cxnLst/>
            <a:rect l="l" t="t" r="r" b="b"/>
            <a:pathLst>
              <a:path w="27594" h="27757" extrusionOk="0">
                <a:moveTo>
                  <a:pt x="27594" y="0"/>
                </a:moveTo>
                <a:cubicBezTo>
                  <a:pt x="24360" y="650"/>
                  <a:pt x="20774" y="4185"/>
                  <a:pt x="21101" y="7467"/>
                </a:cubicBezTo>
                <a:cubicBezTo>
                  <a:pt x="21418" y="10644"/>
                  <a:pt x="22906" y="14306"/>
                  <a:pt x="21264" y="17044"/>
                </a:cubicBezTo>
                <a:cubicBezTo>
                  <a:pt x="17183" y="23851"/>
                  <a:pt x="7783" y="26204"/>
                  <a:pt x="0" y="27757"/>
                </a:cubicBezTo>
              </a:path>
            </a:pathLst>
          </a:custGeom>
          <a:noFill/>
          <a:ln w="28575" cap="flat" cmpd="sng">
            <a:solidFill>
              <a:srgbClr val="3FAA54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TextBox 2"/>
          <p:cNvSpPr txBox="1"/>
          <p:nvPr/>
        </p:nvSpPr>
        <p:spPr>
          <a:xfrm rot="17369914">
            <a:off x="4743873" y="968527"/>
            <a:ext cx="8707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>
                <a:solidFill>
                  <a:srgbClr val="00B050"/>
                </a:solidFill>
              </a:rPr>
              <a:t>Possum Point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5534853"/>
            <a:ext cx="9144000" cy="12157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" b="1" u="sng" dirty="0">
                <a:solidFill>
                  <a:schemeClr val="tx1"/>
                </a:solidFill>
              </a:rPr>
              <a:t>Public Access Schedule:</a:t>
            </a:r>
            <a:r>
              <a:rPr lang="en" b="1" dirty="0">
                <a:solidFill>
                  <a:schemeClr val="tx1"/>
                </a:solidFill>
              </a:rPr>
              <a:t>              </a:t>
            </a:r>
            <a:endParaRPr lang="en" sz="900" b="1" u="sng" dirty="0">
              <a:solidFill>
                <a:schemeClr val="tx1"/>
              </a:solidFill>
            </a:endParaRPr>
          </a:p>
          <a:p>
            <a:r>
              <a:rPr lang="en" b="1" dirty="0">
                <a:solidFill>
                  <a:srgbClr val="00B050"/>
                </a:solidFill>
              </a:rPr>
              <a:t>Walking Trails &amp; Possum Point Open:     Daily</a:t>
            </a:r>
          </a:p>
          <a:p>
            <a:r>
              <a:rPr lang="en-US" b="1" dirty="0">
                <a:solidFill>
                  <a:srgbClr val="00B0F0"/>
                </a:solidFill>
              </a:rPr>
              <a:t>East &amp; West Access Roads Open:           February: 1, 2, 3, 7, 9, 10, 14, 15, 16, 17, 21, 23, 24, 28</a:t>
            </a:r>
          </a:p>
          <a:p>
            <a:r>
              <a:rPr lang="en-US" b="1" dirty="0">
                <a:solidFill>
                  <a:srgbClr val="00B0F0"/>
                </a:solidFill>
              </a:rPr>
              <a:t>  </a:t>
            </a:r>
            <a:r>
              <a:rPr lang="en-US" sz="1200" b="1" dirty="0">
                <a:solidFill>
                  <a:srgbClr val="00B0F0"/>
                </a:solidFill>
              </a:rPr>
              <a:t>                                                                   </a:t>
            </a:r>
            <a:r>
              <a:rPr lang="en-US" b="1">
                <a:solidFill>
                  <a:srgbClr val="00B0F0"/>
                </a:solidFill>
              </a:rPr>
              <a:t>          March: 1, 2, 7, 8, 9, 10, 16, 21, 23, 28, 30</a:t>
            </a:r>
          </a:p>
          <a:p>
            <a:endParaRPr lang="en-US" sz="600"/>
          </a:p>
          <a:p>
            <a:pPr lvl="0" algn="ctr"/>
            <a:r>
              <a:rPr lang="en-US" sz="1100" b="1" dirty="0">
                <a:solidFill>
                  <a:srgbClr val="FF0000"/>
                </a:solidFill>
              </a:rPr>
              <a:t>PUBLIC ACCESS SCHEDULE SUBJECT TO CHANGE AT ANY TIME WITHOUT PRIOR NOTIFICATION</a:t>
            </a:r>
          </a:p>
        </p:txBody>
      </p:sp>
    </p:spTree>
    <p:extLst>
      <p:ext uri="{BB962C8B-B14F-4D97-AF65-F5344CB8AC3E}">
        <p14:creationId xmlns:p14="http://schemas.microsoft.com/office/powerpoint/2010/main" val="2311346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50FAA22-7522-24CB-59E7-36E5B127F3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6481" y="1759746"/>
            <a:ext cx="4511037" cy="333850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5367212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2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Johnson, Zoe P CIV USN COMNAVFACENGCOM DC (USA)</dc:creator>
  <cp:revision>345</cp:revision>
  <cp:lastPrinted>2023-01-23T13:59:39Z</cp:lastPrinted>
  <dcterms:modified xsi:type="dcterms:W3CDTF">2025-02-27T15:17:40Z</dcterms:modified>
</cp:coreProperties>
</file>